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58" r:id="rId6"/>
    <p:sldId id="260" r:id="rId7"/>
    <p:sldId id="266" r:id="rId8"/>
    <p:sldId id="270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0F6"/>
    <a:srgbClr val="64206F"/>
    <a:srgbClr val="E3CEFE"/>
    <a:srgbClr val="CCCCFF"/>
    <a:srgbClr val="2FB0BF"/>
    <a:srgbClr val="F95E5F"/>
    <a:srgbClr val="F39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602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311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575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285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96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735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160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087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38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413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40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470E-EF00-4798-8FD7-796250B110AA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ED173-CBBE-4A09-A33F-4FEC2BC753EC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702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apacitate.trust-oea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capacitate@trust-oea.or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6331" y="1445488"/>
            <a:ext cx="11148646" cy="4231453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/>
            <a:r>
              <a:rPr lang="es-ES" sz="3600">
                <a:ln w="0">
                  <a:noFill/>
                </a:ln>
                <a:solidFill>
                  <a:srgbClr val="64206F"/>
                </a:solidFill>
                <a:latin typeface="Montserrat SemiBold"/>
              </a:rPr>
              <a:t>PROCESO DE REGISTRO</a:t>
            </a:r>
            <a:endParaRPr lang="es-ES" sz="3600">
              <a:ln w="0">
                <a:noFill/>
              </a:ln>
              <a:solidFill>
                <a:srgbClr val="64206F"/>
              </a:solidFill>
              <a:latin typeface="Montserrat SemiBold" pitchFamily="2" charset="0"/>
            </a:endParaRPr>
          </a:p>
          <a:p>
            <a:pPr lvl="1"/>
            <a:r>
              <a:rPr lang="es-ES" sz="3600">
                <a:ln w="0">
                  <a:noFill/>
                </a:ln>
                <a:solidFill>
                  <a:srgbClr val="64206F"/>
                </a:solidFill>
                <a:latin typeface="Montserrat SemiBold"/>
              </a:rPr>
              <a:t>A CAPACÍTATE </a:t>
            </a:r>
            <a:endParaRPr lang="es-ES" sz="3600">
              <a:ln w="0">
                <a:noFill/>
              </a:ln>
              <a:solidFill>
                <a:srgbClr val="64206F"/>
              </a:solidFill>
              <a:latin typeface="Montserrat SemiBold" pitchFamily="2" charset="0"/>
            </a:endParaRPr>
          </a:p>
          <a:p>
            <a:pPr lvl="1"/>
            <a:endParaRPr lang="es-ES" sz="3600">
              <a:ln w="0">
                <a:noFill/>
              </a:ln>
              <a:solidFill>
                <a:srgbClr val="64206F"/>
              </a:solidFill>
              <a:latin typeface="Montserrat SemiBold"/>
            </a:endParaRPr>
          </a:p>
          <a:p>
            <a:pPr lvl="1"/>
            <a:r>
              <a:rPr lang="es-ES" sz="3600" err="1">
                <a:ln w="0">
                  <a:noFill/>
                </a:ln>
                <a:solidFill>
                  <a:srgbClr val="64206F"/>
                </a:solidFill>
                <a:latin typeface="Montserrat SemiBold"/>
              </a:rPr>
              <a:t>The</a:t>
            </a:r>
            <a:r>
              <a:rPr lang="es-ES" sz="3600">
                <a:ln w="0">
                  <a:noFill/>
                </a:ln>
                <a:solidFill>
                  <a:srgbClr val="64206F"/>
                </a:solidFill>
                <a:latin typeface="Montserrat SemiBold"/>
              </a:rPr>
              <a:t> Trust </a:t>
            </a:r>
            <a:r>
              <a:rPr lang="es-ES" sz="3600" err="1">
                <a:ln w="0">
                  <a:noFill/>
                </a:ln>
                <a:solidFill>
                  <a:srgbClr val="64206F"/>
                </a:solidFill>
                <a:latin typeface="Montserrat SemiBold"/>
              </a:rPr>
              <a:t>for</a:t>
            </a:r>
            <a:r>
              <a:rPr lang="es-ES" sz="3600">
                <a:ln w="0">
                  <a:noFill/>
                </a:ln>
                <a:solidFill>
                  <a:srgbClr val="64206F"/>
                </a:solidFill>
                <a:latin typeface="Montserrat SemiBold"/>
              </a:rPr>
              <a:t> </a:t>
            </a:r>
            <a:r>
              <a:rPr lang="es-ES" sz="3600" err="1">
                <a:ln w="0">
                  <a:noFill/>
                </a:ln>
                <a:solidFill>
                  <a:srgbClr val="64206F"/>
                </a:solidFill>
                <a:latin typeface="Montserrat SemiBold"/>
              </a:rPr>
              <a:t>the</a:t>
            </a:r>
            <a:r>
              <a:rPr lang="es-ES" sz="3600">
                <a:ln w="0">
                  <a:noFill/>
                </a:ln>
                <a:solidFill>
                  <a:srgbClr val="64206F"/>
                </a:solidFill>
                <a:latin typeface="Montserrat SemiBold"/>
              </a:rPr>
              <a:t> Américas</a:t>
            </a:r>
            <a:endParaRPr lang="es-AR" sz="3600">
              <a:ln w="0">
                <a:noFill/>
              </a:ln>
              <a:solidFill>
                <a:srgbClr val="64206F"/>
              </a:solidFill>
              <a:latin typeface="Montserrat Semi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15" y="1310053"/>
            <a:ext cx="4097215" cy="4097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88C9B-4D36-55C7-1A5D-6E83C297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9" y="273564"/>
            <a:ext cx="1627032" cy="601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33592-8183-10A8-E611-D18005335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963" y="294447"/>
            <a:ext cx="1101144" cy="516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AEF1E3-2391-EBFD-CC0B-36E5D08F1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171" y="247046"/>
            <a:ext cx="972758" cy="568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910945-0BFA-82AA-2B78-497EB1459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006" y="349011"/>
            <a:ext cx="1691426" cy="4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/>
          </p:cNvSpPr>
          <p:nvPr/>
        </p:nvSpPr>
        <p:spPr>
          <a:xfrm>
            <a:off x="677007" y="1233030"/>
            <a:ext cx="4897193" cy="1076325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s-CO" sz="2000">
                <a:solidFill>
                  <a:srgbClr val="64206F"/>
                </a:solidFill>
                <a:ea typeface="+mn-lt"/>
                <a:cs typeface="+mn-lt"/>
              </a:rPr>
              <a:t>Ingrese al enlace:</a:t>
            </a:r>
            <a:r>
              <a:rPr lang="es-EC" sz="2000">
                <a:solidFill>
                  <a:srgbClr val="64206F"/>
                </a:solidFill>
                <a:ea typeface="+mn-lt"/>
                <a:cs typeface="+mn-lt"/>
              </a:rPr>
              <a:t> </a:t>
            </a:r>
          </a:p>
          <a:p>
            <a:pPr algn="ctr">
              <a:spcAft>
                <a:spcPts val="800"/>
              </a:spcAft>
            </a:pPr>
            <a:r>
              <a:rPr lang="es-EC" sz="1600" u="sng">
                <a:solidFill>
                  <a:srgbClr val="64206F"/>
                </a:solidFill>
                <a:latin typeface="Montserrat SemiBold"/>
                <a:hlinkClick r:id="rId2"/>
              </a:rPr>
              <a:t>https://capacitate.trust-oea.org</a:t>
            </a:r>
            <a:r>
              <a:rPr lang="es-EC" sz="1600">
                <a:latin typeface="Montserrat SemiBold"/>
              </a:rPr>
              <a:t> </a:t>
            </a:r>
            <a:endParaRPr lang="es-AR" sz="1600">
              <a:latin typeface="Montserrat SemiBold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7007" y="263994"/>
            <a:ext cx="4897193" cy="646331"/>
          </a:xfrm>
          <a:prstGeom prst="rect">
            <a:avLst/>
          </a:prstGeom>
          <a:solidFill>
            <a:srgbClr val="F3E0F6"/>
          </a:solidFill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rgbClr val="64206F"/>
                </a:solidFill>
                <a:latin typeface="Montserrat SemiBold" pitchFamily="2" charset="0"/>
              </a:rPr>
              <a:t>PASO 1</a:t>
            </a:r>
            <a:endParaRPr lang="es-AR">
              <a:solidFill>
                <a:srgbClr val="64206F"/>
              </a:solidFill>
              <a:latin typeface="Montserrat SemiBold" pitchFamily="2" charset="0"/>
            </a:endParaRPr>
          </a:p>
        </p:txBody>
      </p:sp>
      <p:pic>
        <p:nvPicPr>
          <p:cNvPr id="6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10C9DCD-0A1D-B082-CCA0-72D5DE2056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21695" y="2715564"/>
            <a:ext cx="8486043" cy="3598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2">
            <a:extLst>
              <a:ext uri="{FF2B5EF4-FFF2-40B4-BE49-F238E27FC236}">
                <a16:creationId xmlns:a16="http://schemas.microsoft.com/office/drawing/2014/main" id="{D32C6608-5E15-7A97-E5C1-E0A1D9924EAE}"/>
              </a:ext>
            </a:extLst>
          </p:cNvPr>
          <p:cNvSpPr txBox="1"/>
          <p:nvPr/>
        </p:nvSpPr>
        <p:spPr>
          <a:xfrm>
            <a:off x="6424550" y="263840"/>
            <a:ext cx="4881884" cy="646331"/>
          </a:xfrm>
          <a:prstGeom prst="rect">
            <a:avLst/>
          </a:prstGeom>
          <a:solidFill>
            <a:srgbClr val="F3E0F6"/>
          </a:solidFill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rgbClr val="64206F"/>
                </a:solidFill>
                <a:latin typeface="Montserrat SemiBold" pitchFamily="2" charset="0"/>
              </a:rPr>
              <a:t>PASO 2</a:t>
            </a:r>
            <a:endParaRPr lang="es-AR">
              <a:solidFill>
                <a:srgbClr val="64206F"/>
              </a:solidFill>
              <a:latin typeface="Montserrat SemiBold" pitchFamily="2" charset="0"/>
            </a:endParaRPr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6A09C9EB-8531-BCA9-5342-9AE19C2C5676}"/>
              </a:ext>
            </a:extLst>
          </p:cNvPr>
          <p:cNvSpPr/>
          <p:nvPr/>
        </p:nvSpPr>
        <p:spPr>
          <a:xfrm>
            <a:off x="6428878" y="1226526"/>
            <a:ext cx="5017077" cy="1076400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800"/>
              </a:spcAft>
            </a:pPr>
            <a:r>
              <a:rPr lang="es-ES" sz="2000">
                <a:solidFill>
                  <a:srgbClr val="64206F"/>
                </a:solidFill>
                <a:ea typeface="+mn-lt"/>
                <a:cs typeface="+mn-lt"/>
              </a:rPr>
              <a:t>Haga clic en INICIAR SESIÓN</a:t>
            </a:r>
          </a:p>
        </p:txBody>
      </p:sp>
      <p:sp>
        <p:nvSpPr>
          <p:cNvPr id="18" name="Elipse 5">
            <a:extLst>
              <a:ext uri="{FF2B5EF4-FFF2-40B4-BE49-F238E27FC236}">
                <a16:creationId xmlns:a16="http://schemas.microsoft.com/office/drawing/2014/main" id="{DD862A18-C7CE-D822-D3BF-E17F25D3A654}"/>
              </a:ext>
            </a:extLst>
          </p:cNvPr>
          <p:cNvSpPr/>
          <p:nvPr/>
        </p:nvSpPr>
        <p:spPr>
          <a:xfrm>
            <a:off x="8856874" y="2994215"/>
            <a:ext cx="1076325" cy="561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2"/>
              </a:solidFill>
            </a:endParaRPr>
          </a:p>
        </p:txBody>
      </p:sp>
      <p:cxnSp>
        <p:nvCxnSpPr>
          <p:cNvPr id="20" name="Conector recto de flecha 6">
            <a:extLst>
              <a:ext uri="{FF2B5EF4-FFF2-40B4-BE49-F238E27FC236}">
                <a16:creationId xmlns:a16="http://schemas.microsoft.com/office/drawing/2014/main" id="{4FCA7A28-8329-9DBE-3066-F772260054CD}"/>
              </a:ext>
            </a:extLst>
          </p:cNvPr>
          <p:cNvCxnSpPr/>
          <p:nvPr/>
        </p:nvCxnSpPr>
        <p:spPr>
          <a:xfrm flipH="1">
            <a:off x="10382734" y="3220181"/>
            <a:ext cx="5840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7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333" y="987472"/>
            <a:ext cx="5002823" cy="1001190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C">
                <a:solidFill>
                  <a:srgbClr val="64206F"/>
                </a:solidFill>
                <a:ea typeface="+mn-lt"/>
                <a:cs typeface="+mn-lt"/>
              </a:rPr>
              <a:t>Haga clic en </a:t>
            </a:r>
            <a:r>
              <a:rPr lang="es-EC" u="sng">
                <a:solidFill>
                  <a:srgbClr val="64206F"/>
                </a:solidFill>
                <a:ea typeface="+mn-lt"/>
                <a:cs typeface="+mn-lt"/>
              </a:rPr>
              <a:t>Registrarse ahora</a:t>
            </a:r>
            <a:r>
              <a:rPr lang="es-EC">
                <a:solidFill>
                  <a:srgbClr val="64206F"/>
                </a:solidFill>
                <a:ea typeface="+mn-lt"/>
                <a:cs typeface="+mn-lt"/>
              </a:rPr>
              <a:t> o puede hacerlo ingresando con su correo electrónico de Google o Microsoft utilizando sus propios datos (clave)</a:t>
            </a:r>
            <a:endParaRPr lang="es-ES">
              <a:solidFill>
                <a:srgbClr val="64206F"/>
              </a:solidFill>
              <a:ea typeface="+mn-lt"/>
              <a:cs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4607" y="250092"/>
            <a:ext cx="5004787" cy="646331"/>
          </a:xfrm>
          <a:prstGeom prst="rect">
            <a:avLst/>
          </a:prstGeom>
          <a:solidFill>
            <a:srgbClr val="F3E0F6"/>
          </a:solidFill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rgbClr val="64206F"/>
                </a:solidFill>
                <a:latin typeface="Montserrat SemiBold" pitchFamily="2" charset="0"/>
              </a:rPr>
              <a:t>PASO 3</a:t>
            </a:r>
            <a:endParaRPr lang="es-AR">
              <a:solidFill>
                <a:srgbClr val="64206F"/>
              </a:solidFill>
              <a:latin typeface="Montserrat SemiBold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A37150-20EA-4AEC-1D09-F41C00DD8BA2}"/>
              </a:ext>
            </a:extLst>
          </p:cNvPr>
          <p:cNvGrpSpPr/>
          <p:nvPr/>
        </p:nvGrpSpPr>
        <p:grpSpPr>
          <a:xfrm>
            <a:off x="745569" y="2224815"/>
            <a:ext cx="3784520" cy="4378569"/>
            <a:chOff x="897969" y="2409872"/>
            <a:chExt cx="3784520" cy="4378569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74" y="2409872"/>
              <a:ext cx="3345815" cy="4378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Elipse 5"/>
            <p:cNvSpPr/>
            <p:nvPr/>
          </p:nvSpPr>
          <p:spPr>
            <a:xfrm>
              <a:off x="2596515" y="4774719"/>
              <a:ext cx="1076325" cy="5619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accent2"/>
                </a:solidFill>
              </a:endParaRPr>
            </a:p>
          </p:txBody>
        </p:sp>
        <p:cxnSp>
          <p:nvCxnSpPr>
            <p:cNvPr id="7" name="Conector recto de flecha 6"/>
            <p:cNvCxnSpPr/>
            <p:nvPr/>
          </p:nvCxnSpPr>
          <p:spPr>
            <a:xfrm>
              <a:off x="897969" y="6055832"/>
              <a:ext cx="6242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>
              <a:off x="897969" y="6446357"/>
              <a:ext cx="6242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2">
            <a:extLst>
              <a:ext uri="{FF2B5EF4-FFF2-40B4-BE49-F238E27FC236}">
                <a16:creationId xmlns:a16="http://schemas.microsoft.com/office/drawing/2014/main" id="{96DF123A-0C3E-7171-186D-B7E502837D2F}"/>
              </a:ext>
            </a:extLst>
          </p:cNvPr>
          <p:cNvSpPr txBox="1"/>
          <p:nvPr/>
        </p:nvSpPr>
        <p:spPr>
          <a:xfrm>
            <a:off x="5929001" y="250092"/>
            <a:ext cx="5831188" cy="646331"/>
          </a:xfrm>
          <a:prstGeom prst="rect">
            <a:avLst/>
          </a:prstGeom>
          <a:solidFill>
            <a:srgbClr val="F3E0F6"/>
          </a:solidFill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rgbClr val="64206F"/>
                </a:solidFill>
                <a:latin typeface="Montserrat SemiBold" pitchFamily="2" charset="0"/>
              </a:rPr>
              <a:t>PASO 4</a:t>
            </a:r>
            <a:endParaRPr lang="es-AR">
              <a:solidFill>
                <a:srgbClr val="64206F"/>
              </a:solidFill>
              <a:latin typeface="Montserrat SemiBold" pitchFamily="2" charset="0"/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16648E04-5C38-22EF-5F56-4B70B765EE75}"/>
              </a:ext>
            </a:extLst>
          </p:cNvPr>
          <p:cNvSpPr/>
          <p:nvPr/>
        </p:nvSpPr>
        <p:spPr>
          <a:xfrm>
            <a:off x="5936259" y="987472"/>
            <a:ext cx="5817801" cy="1006901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>
                <a:solidFill>
                  <a:srgbClr val="64206F"/>
                </a:solidFill>
                <a:ea typeface="+mn-lt"/>
                <a:cs typeface="+mn-lt"/>
              </a:rPr>
              <a:t>Si no desea usar estas opciones, favor ingrese su email y haga clic en Enviar código de comprobación, lo recibirá en su correo, cópielo y agregue una contraseña.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85535A-2308-F09B-3AE5-AEE8D2B624E5}"/>
              </a:ext>
            </a:extLst>
          </p:cNvPr>
          <p:cNvGrpSpPr/>
          <p:nvPr/>
        </p:nvGrpSpPr>
        <p:grpSpPr>
          <a:xfrm>
            <a:off x="6677657" y="2219735"/>
            <a:ext cx="3909244" cy="4378569"/>
            <a:chOff x="6625406" y="1881552"/>
            <a:chExt cx="3909244" cy="43785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522BA6-EDCD-B264-06D6-E0B62DACF19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856" y="1881552"/>
              <a:ext cx="3624794" cy="4378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4" name="Conector recto de flecha 6">
              <a:extLst>
                <a:ext uri="{FF2B5EF4-FFF2-40B4-BE49-F238E27FC236}">
                  <a16:creationId xmlns:a16="http://schemas.microsoft.com/office/drawing/2014/main" id="{B573D38F-FBAD-EFCC-E99E-06225687888A}"/>
                </a:ext>
              </a:extLst>
            </p:cNvPr>
            <p:cNvCxnSpPr/>
            <p:nvPr/>
          </p:nvCxnSpPr>
          <p:spPr>
            <a:xfrm>
              <a:off x="6625406" y="3136737"/>
              <a:ext cx="6242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ipse 5">
              <a:extLst>
                <a:ext uri="{FF2B5EF4-FFF2-40B4-BE49-F238E27FC236}">
                  <a16:creationId xmlns:a16="http://schemas.microsoft.com/office/drawing/2014/main" id="{FEB14BE2-A107-D44F-C680-1ACA66CB026C}"/>
                </a:ext>
              </a:extLst>
            </p:cNvPr>
            <p:cNvSpPr/>
            <p:nvPr/>
          </p:nvSpPr>
          <p:spPr>
            <a:xfrm>
              <a:off x="7645928" y="3467101"/>
              <a:ext cx="2069572" cy="6037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7008" y="1302432"/>
            <a:ext cx="5002823" cy="995289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C" sz="2000">
                <a:solidFill>
                  <a:srgbClr val="64206F"/>
                </a:solidFill>
                <a:ea typeface="+mn-lt"/>
                <a:cs typeface="+mn-lt"/>
              </a:rPr>
              <a:t>En su correo encontrará un mensaje con el código que envió la plataforma.</a:t>
            </a:r>
            <a:endParaRPr lang="es-EC" sz="2000">
              <a:solidFill>
                <a:srgbClr val="64206F"/>
              </a:solidFill>
              <a:ea typeface="Calibri"/>
              <a:cs typeface="Calibri"/>
            </a:endParaRPr>
          </a:p>
          <a:p>
            <a:pPr algn="ctr"/>
            <a:r>
              <a:rPr lang="es-EC" sz="2000">
                <a:solidFill>
                  <a:srgbClr val="64206F"/>
                </a:solidFill>
                <a:ea typeface="+mn-lt"/>
                <a:cs typeface="+mn-lt"/>
              </a:rPr>
              <a:t>Copie el código</a:t>
            </a:r>
            <a:r>
              <a:rPr lang="es-EC">
                <a:solidFill>
                  <a:srgbClr val="64206F"/>
                </a:solidFill>
                <a:ea typeface="+mn-lt"/>
                <a:cs typeface="+mn-lt"/>
              </a:rPr>
              <a:t> </a:t>
            </a:r>
            <a:endParaRPr lang="es-AR">
              <a:solidFill>
                <a:srgbClr val="64206F"/>
              </a:solidFill>
              <a:ea typeface="+mn-lt"/>
              <a:cs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77007" y="219612"/>
            <a:ext cx="4998068" cy="646331"/>
          </a:xfrm>
          <a:prstGeom prst="rect">
            <a:avLst/>
          </a:prstGeom>
          <a:solidFill>
            <a:srgbClr val="F3E0F6"/>
          </a:solidFill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rgbClr val="64206F"/>
                </a:solidFill>
                <a:latin typeface="Montserrat SemiBold" pitchFamily="2" charset="0"/>
              </a:rPr>
              <a:t>PASO 5 </a:t>
            </a:r>
            <a:endParaRPr lang="es-AR">
              <a:solidFill>
                <a:srgbClr val="64206F"/>
              </a:solidFill>
              <a:latin typeface="Montserrat Semi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CDA971-A2C1-6EF5-6C97-B116D2C5AEE9}"/>
              </a:ext>
            </a:extLst>
          </p:cNvPr>
          <p:cNvGrpSpPr/>
          <p:nvPr/>
        </p:nvGrpSpPr>
        <p:grpSpPr>
          <a:xfrm>
            <a:off x="671623" y="3320414"/>
            <a:ext cx="5185493" cy="2744779"/>
            <a:chOff x="5824195" y="2771774"/>
            <a:chExt cx="5620921" cy="274477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195" y="2771774"/>
              <a:ext cx="5620921" cy="27447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ángulo 4"/>
            <p:cNvSpPr/>
            <p:nvPr/>
          </p:nvSpPr>
          <p:spPr>
            <a:xfrm>
              <a:off x="8010524" y="3676650"/>
              <a:ext cx="1404000" cy="16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050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ejemplo@gmail.com</a:t>
              </a:r>
              <a:endParaRPr lang="es-AR" sz="105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814360" y="3982238"/>
              <a:ext cx="1404000" cy="161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1050" b="1">
                  <a:solidFill>
                    <a:schemeClr val="bg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XXXX</a:t>
              </a:r>
              <a:endParaRPr lang="es-AR" sz="105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" name="Conector recto de flecha 6"/>
            <p:cNvCxnSpPr/>
            <p:nvPr/>
          </p:nvCxnSpPr>
          <p:spPr>
            <a:xfrm flipH="1">
              <a:off x="7357125" y="4085123"/>
              <a:ext cx="7677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uadroTexto 2">
            <a:extLst>
              <a:ext uri="{FF2B5EF4-FFF2-40B4-BE49-F238E27FC236}">
                <a16:creationId xmlns:a16="http://schemas.microsoft.com/office/drawing/2014/main" id="{EAF1E6A9-F09F-46A7-77C8-84D2F3E84258}"/>
              </a:ext>
            </a:extLst>
          </p:cNvPr>
          <p:cNvSpPr txBox="1"/>
          <p:nvPr/>
        </p:nvSpPr>
        <p:spPr>
          <a:xfrm>
            <a:off x="6488527" y="219612"/>
            <a:ext cx="5012583" cy="646331"/>
          </a:xfrm>
          <a:prstGeom prst="rect">
            <a:avLst/>
          </a:prstGeom>
          <a:solidFill>
            <a:srgbClr val="F3E0F6"/>
          </a:solidFill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rgbClr val="64206F"/>
                </a:solidFill>
                <a:latin typeface="Montserrat SemiBold" pitchFamily="2" charset="0"/>
              </a:rPr>
              <a:t>PASO 6 </a:t>
            </a:r>
            <a:endParaRPr lang="es-AR">
              <a:solidFill>
                <a:srgbClr val="64206F"/>
              </a:solidFill>
              <a:latin typeface="Montserrat SemiBold" pitchFamily="2" charset="0"/>
            </a:endParaRPr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796816F0-8147-69A7-1658-6A7CCFB67040}"/>
              </a:ext>
            </a:extLst>
          </p:cNvPr>
          <p:cNvSpPr/>
          <p:nvPr/>
        </p:nvSpPr>
        <p:spPr>
          <a:xfrm>
            <a:off x="6488528" y="1221152"/>
            <a:ext cx="5002823" cy="985129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ES" sz="2000">
                <a:solidFill>
                  <a:srgbClr val="64206F"/>
                </a:solidFill>
                <a:ea typeface="+mn-lt"/>
                <a:cs typeface="+mn-lt"/>
              </a:rPr>
              <a:t>Pegue el código en el campo específico y haga clic en Comprobar código</a:t>
            </a:r>
            <a:endParaRPr lang="es-AR" sz="2000">
              <a:solidFill>
                <a:srgbClr val="64206F"/>
              </a:solidFill>
              <a:ea typeface="+mn-lt"/>
              <a:cs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685E21-4860-A19A-22CA-E61A5C435452}"/>
              </a:ext>
            </a:extLst>
          </p:cNvPr>
          <p:cNvGrpSpPr/>
          <p:nvPr/>
        </p:nvGrpSpPr>
        <p:grpSpPr>
          <a:xfrm>
            <a:off x="6855460" y="2389552"/>
            <a:ext cx="4039552" cy="4378569"/>
            <a:chOff x="6591300" y="1881552"/>
            <a:chExt cx="4039552" cy="4378569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AC322964-C38F-CDF1-A986-8E555911D54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047" y="1881552"/>
              <a:ext cx="3773805" cy="4378569"/>
            </a:xfrm>
            <a:prstGeom prst="rect">
              <a:avLst/>
            </a:prstGeom>
          </p:spPr>
        </p:pic>
        <p:cxnSp>
          <p:nvCxnSpPr>
            <p:cNvPr id="15" name="Conector recto de flecha 6">
              <a:extLst>
                <a:ext uri="{FF2B5EF4-FFF2-40B4-BE49-F238E27FC236}">
                  <a16:creationId xmlns:a16="http://schemas.microsoft.com/office/drawing/2014/main" id="{1DAA426F-C634-E500-6C9B-1F5BAE0D6744}"/>
                </a:ext>
              </a:extLst>
            </p:cNvPr>
            <p:cNvCxnSpPr/>
            <p:nvPr/>
          </p:nvCxnSpPr>
          <p:spPr>
            <a:xfrm flipV="1">
              <a:off x="6591300" y="3513625"/>
              <a:ext cx="632475" cy="106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1">
              <a:extLst>
                <a:ext uri="{FF2B5EF4-FFF2-40B4-BE49-F238E27FC236}">
                  <a16:creationId xmlns:a16="http://schemas.microsoft.com/office/drawing/2014/main" id="{65DA789F-8938-D9AC-900E-C2C4197E85DD}"/>
                </a:ext>
              </a:extLst>
            </p:cNvPr>
            <p:cNvSpPr/>
            <p:nvPr/>
          </p:nvSpPr>
          <p:spPr>
            <a:xfrm>
              <a:off x="7486649" y="3657601"/>
              <a:ext cx="1257300" cy="57927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74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7008" y="1139872"/>
            <a:ext cx="4926623" cy="903849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dirty="0">
                <a:solidFill>
                  <a:srgbClr val="64206F"/>
                </a:solidFill>
                <a:ea typeface="+mn-lt"/>
                <a:cs typeface="+mn-lt"/>
              </a:rPr>
              <a:t>Ir a la pestaña Biblioteca de Cursos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77007" y="290732"/>
            <a:ext cx="4926948" cy="646331"/>
          </a:xfrm>
          <a:prstGeom prst="rect">
            <a:avLst/>
          </a:prstGeom>
          <a:solidFill>
            <a:srgbClr val="F3E0F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600" dirty="0">
                <a:solidFill>
                  <a:srgbClr val="64206F"/>
                </a:solidFill>
                <a:latin typeface="Montserrat SemiBold"/>
              </a:rPr>
              <a:t>PASO 7</a:t>
            </a:r>
            <a:endParaRPr lang="es-AR" dirty="0">
              <a:solidFill>
                <a:srgbClr val="64206F"/>
              </a:solidFill>
              <a:latin typeface="Montserrat SemiBold"/>
            </a:endParaRPr>
          </a:p>
        </p:txBody>
      </p:sp>
      <p:sp>
        <p:nvSpPr>
          <p:cNvPr id="13" name="Rectángulo 1">
            <a:extLst>
              <a:ext uri="{FF2B5EF4-FFF2-40B4-BE49-F238E27FC236}">
                <a16:creationId xmlns:a16="http://schemas.microsoft.com/office/drawing/2014/main" id="{C414A537-F0BE-73AA-435D-3B352648F3EE}"/>
              </a:ext>
            </a:extLst>
          </p:cNvPr>
          <p:cNvSpPr/>
          <p:nvPr/>
        </p:nvSpPr>
        <p:spPr>
          <a:xfrm>
            <a:off x="6790065" y="293411"/>
            <a:ext cx="4916683" cy="6177727"/>
          </a:xfrm>
          <a:prstGeom prst="rect">
            <a:avLst/>
          </a:prstGeom>
          <a:solidFill>
            <a:srgbClr val="F3E0F6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 algn="ctr"/>
            <a:r>
              <a:rPr lang="es-EC" sz="2000" b="1" dirty="0">
                <a:solidFill>
                  <a:srgbClr val="64206F"/>
                </a:solidFill>
                <a:latin typeface="Montserrat SemiBold"/>
              </a:rPr>
              <a:t>¡Listo a Empezar!</a:t>
            </a:r>
            <a:r>
              <a:rPr lang="es-EC" sz="2000" dirty="0">
                <a:solidFill>
                  <a:srgbClr val="64206F"/>
                </a:solidFill>
                <a:latin typeface="Montserrat SemiBold"/>
              </a:rPr>
              <a:t> </a:t>
            </a:r>
            <a:endParaRPr lang="en-US" sz="2000" dirty="0">
              <a:ea typeface="Calibri"/>
              <a:cs typeface="Calibri"/>
            </a:endParaRPr>
          </a:p>
          <a:p>
            <a:pPr lvl="1"/>
            <a:endParaRPr lang="es-EC" sz="2000" dirty="0">
              <a:solidFill>
                <a:srgbClr val="64206F"/>
              </a:solidFill>
              <a:latin typeface="Calibri"/>
              <a:cs typeface="Calibri"/>
            </a:endParaRPr>
          </a:p>
          <a:p>
            <a:pPr lvl="1" algn="ctr"/>
            <a:endParaRPr lang="es-EC">
              <a:solidFill>
                <a:srgbClr val="64206F"/>
              </a:solidFill>
              <a:latin typeface="Montserrat SemiBold" pitchFamily="2" charset="0"/>
            </a:endParaRPr>
          </a:p>
          <a:p>
            <a:pPr lvl="1" algn="ctr"/>
            <a:endParaRPr lang="es-EC">
              <a:solidFill>
                <a:srgbClr val="64206F"/>
              </a:solidFill>
              <a:latin typeface="Montserrat SemiBold" pitchFamily="2" charset="0"/>
            </a:endParaRPr>
          </a:p>
          <a:p>
            <a:pPr lvl="1" algn="ctr"/>
            <a:endParaRPr lang="es-EC">
              <a:solidFill>
                <a:srgbClr val="64206F"/>
              </a:solidFill>
              <a:latin typeface="Montserrat SemiBold" pitchFamily="2" charset="0"/>
            </a:endParaRPr>
          </a:p>
          <a:p>
            <a:pPr lvl="1" algn="ctr"/>
            <a:endParaRPr lang="es-EC">
              <a:solidFill>
                <a:srgbClr val="64206F"/>
              </a:solidFill>
              <a:latin typeface="Montserrat SemiBold" pitchFamily="2" charset="0"/>
            </a:endParaRPr>
          </a:p>
          <a:p>
            <a:pPr lvl="1" algn="ctr"/>
            <a:endParaRPr lang="es-EC">
              <a:solidFill>
                <a:srgbClr val="64206F"/>
              </a:solidFill>
              <a:latin typeface="Montserrat SemiBold" pitchFamily="2" charset="0"/>
            </a:endParaRPr>
          </a:p>
          <a:p>
            <a:pPr lvl="1" algn="ctr"/>
            <a:endParaRPr lang="es-EC">
              <a:solidFill>
                <a:srgbClr val="64206F"/>
              </a:solidFill>
              <a:latin typeface="Montserrat SemiBold" pitchFamily="2" charset="0"/>
            </a:endParaRPr>
          </a:p>
          <a:p>
            <a:pPr lvl="1" algn="ctr"/>
            <a:endParaRPr lang="es-ES" sz="3600">
              <a:ln w="0">
                <a:noFill/>
              </a:ln>
              <a:solidFill>
                <a:srgbClr val="1F4E79"/>
              </a:solidFill>
              <a:latin typeface="Montserrat SemiBold" pitchFamily="2" charset="0"/>
            </a:endParaRPr>
          </a:p>
          <a:p>
            <a:pPr lvl="1" algn="ctr"/>
            <a:endParaRPr lang="es-ES" sz="3600">
              <a:ln w="0">
                <a:noFill/>
              </a:ln>
              <a:solidFill>
                <a:srgbClr val="64206F"/>
              </a:solidFill>
              <a:latin typeface="Montserrat SemiBold" pitchFamily="2" charset="0"/>
            </a:endParaRPr>
          </a:p>
          <a:p>
            <a:pPr lvl="1" algn="ctr"/>
            <a:endParaRPr lang="es-ES" sz="3600">
              <a:ln w="0">
                <a:noFill/>
              </a:ln>
              <a:solidFill>
                <a:srgbClr val="64206F"/>
              </a:solidFill>
              <a:latin typeface="Montserrat SemiBold"/>
              <a:ea typeface="+mn-lt"/>
              <a:cs typeface="+mn-lt"/>
            </a:endParaRPr>
          </a:p>
          <a:p>
            <a:pPr lvl="1" algn="ctr"/>
            <a:r>
              <a:rPr lang="es-ES" sz="2000" dirty="0">
                <a:solidFill>
                  <a:srgbClr val="64206F"/>
                </a:solidFill>
                <a:ea typeface="+mn-lt"/>
                <a:cs typeface="+mn-lt"/>
              </a:rPr>
              <a:t>Si tiene alguna dificultad técnica, contactar a:</a:t>
            </a:r>
          </a:p>
          <a:p>
            <a:pPr lvl="1" algn="ctr"/>
            <a:r>
              <a:rPr lang="es-ES" sz="2000" dirty="0">
                <a:ln w="0">
                  <a:noFill/>
                </a:ln>
                <a:solidFill>
                  <a:srgbClr val="64206F"/>
                </a:solidFill>
                <a:latin typeface="Montserrat SemiBold"/>
                <a:hlinkClick r:id="rId2"/>
              </a:rPr>
              <a:t>capacitate@trust-oea.org</a:t>
            </a:r>
            <a:endParaRPr lang="es-ES" sz="2000" dirty="0">
              <a:ln w="0">
                <a:noFill/>
              </a:ln>
              <a:solidFill>
                <a:srgbClr val="64206F"/>
              </a:solidFill>
              <a:latin typeface="Montserrat SemiBold" pitchFamily="2" charset="0"/>
            </a:endParaRPr>
          </a:p>
        </p:txBody>
      </p:sp>
      <p:pic>
        <p:nvPicPr>
          <p:cNvPr id="15" name="Imagen 3" descr="A group of people giving each other a high five&#10;&#10;Description automatically generated">
            <a:extLst>
              <a:ext uri="{FF2B5EF4-FFF2-40B4-BE49-F238E27FC236}">
                <a16:creationId xmlns:a16="http://schemas.microsoft.com/office/drawing/2014/main" id="{BA70ADCA-747A-DC03-D005-AEC1CCFBC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063" y="2214374"/>
            <a:ext cx="2296612" cy="2328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107CC9-D134-739F-4146-7803EC159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0" y="3990460"/>
            <a:ext cx="2835106" cy="1636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41A073-87E8-AEAA-1427-73BF215DFB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276"/>
          <a:stretch/>
        </p:blipFill>
        <p:spPr bwMode="auto">
          <a:xfrm>
            <a:off x="189719" y="2494625"/>
            <a:ext cx="6445604" cy="3132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0030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381AC17302C64A820F185B2D16CD84" ma:contentTypeVersion="18" ma:contentTypeDescription="Crear nuevo documento." ma:contentTypeScope="" ma:versionID="adca48fa0fcb0437596afb0db8ea6816">
  <xsd:schema xmlns:xsd="http://www.w3.org/2001/XMLSchema" xmlns:xs="http://www.w3.org/2001/XMLSchema" xmlns:p="http://schemas.microsoft.com/office/2006/metadata/properties" xmlns:ns2="e1393f16-f493-4180-ab66-6e9491159f1c" xmlns:ns3="4ca88722-3b8b-418f-9db9-91512c3ebc69" targetNamespace="http://schemas.microsoft.com/office/2006/metadata/properties" ma:root="true" ma:fieldsID="86ce378c1e6c7fc6ac8bc560547ac560" ns2:_="" ns3:_="">
    <xsd:import namespace="e1393f16-f493-4180-ab66-6e9491159f1c"/>
    <xsd:import namespace="4ca88722-3b8b-418f-9db9-91512c3ebc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93f16-f493-4180-ab66-6e9491159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10cd3ca9-ced4-4363-96eb-2691de658a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88722-3b8b-418f-9db9-91512c3ebc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c82192-58a3-4bf4-90fc-3bbddcd589d4}" ma:internalName="TaxCatchAll" ma:showField="CatchAllData" ma:web="4ca88722-3b8b-418f-9db9-91512c3ebc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393f16-f493-4180-ab66-6e9491159f1c">
      <Terms xmlns="http://schemas.microsoft.com/office/infopath/2007/PartnerControls"/>
    </lcf76f155ced4ddcb4097134ff3c332f>
    <TaxCatchAll xmlns="4ca88722-3b8b-418f-9db9-91512c3ebc69" xsi:nil="true"/>
    <SharedWithUsers xmlns="4ca88722-3b8b-418f-9db9-91512c3ebc69">
      <UserInfo>
        <DisplayName>Mónica Delgado</DisplayName>
        <AccountId>18</AccountId>
        <AccountType/>
      </UserInfo>
      <UserInfo>
        <DisplayName>Yanina Diament</DisplayName>
        <AccountId>1587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81365F4-BB77-4B62-B149-742017EE4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93f16-f493-4180-ab66-6e9491159f1c"/>
    <ds:schemaRef ds:uri="4ca88722-3b8b-418f-9db9-91512c3eb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D583E-30AD-457C-B49D-68903933AE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3791D8-DF91-4DC4-974B-6285EB3DB0FA}">
  <ds:schemaRefs>
    <ds:schemaRef ds:uri="4ca88722-3b8b-418f-9db9-91512c3ebc69"/>
    <ds:schemaRef ds:uri="e1393f16-f493-4180-ab66-6e9491159f1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 SemiBold</vt:lpstr>
      <vt:lpstr>Segoe UI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Yanina Diament</dc:creator>
  <cp:lastModifiedBy>Andrade, Diana</cp:lastModifiedBy>
  <cp:revision>82</cp:revision>
  <dcterms:created xsi:type="dcterms:W3CDTF">2023-09-05T15:47:47Z</dcterms:created>
  <dcterms:modified xsi:type="dcterms:W3CDTF">2024-12-06T19:52:28Z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0x010100AE381AC17302C64A820F185B2D16CD84</vt:lpwstr>
  </property>
  <property fmtid="{D5CDD505-2E9C-101B-9397-08002B2CF9AE}" pid="3" name="MediaServiceImageTags">
    <vt:lpwstr/>
  </property>
</Properties>
</file>